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1" autoAdjust="0"/>
    <p:restoredTop sz="94660"/>
  </p:normalViewPr>
  <p:slideViewPr>
    <p:cSldViewPr snapToGrid="0">
      <p:cViewPr varScale="1">
        <p:scale>
          <a:sx n="82" d="100"/>
          <a:sy n="82"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1BFD-45F2-458A-BAA2-6F1FE7B54D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AE06FF-A363-452F-9CA7-F477246293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39463B-560D-4B1B-AFE2-FFCBC71B025D}"/>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5" name="Footer Placeholder 4">
            <a:extLst>
              <a:ext uri="{FF2B5EF4-FFF2-40B4-BE49-F238E27FC236}">
                <a16:creationId xmlns:a16="http://schemas.microsoft.com/office/drawing/2014/main" id="{8F75C45B-92A3-4CE5-A4EF-D9FAC76B30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8F156-DE28-4E41-8C87-5A4B196250AE}"/>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2227450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CBDA4-657A-4749-88F7-7F16E03C02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399F7B-680C-4EA3-A807-527D7A12B8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B29D35-F38F-46C5-AA4F-00815345BFB3}"/>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5" name="Footer Placeholder 4">
            <a:extLst>
              <a:ext uri="{FF2B5EF4-FFF2-40B4-BE49-F238E27FC236}">
                <a16:creationId xmlns:a16="http://schemas.microsoft.com/office/drawing/2014/main" id="{5F49251C-CF9F-48AD-922A-A9BC79ADC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294D4-B8D7-4375-96E5-0697F62E699B}"/>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511766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CB3FEB-96DD-40C4-A0CF-3AE6FA1D51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6DAE4E-4940-4919-8A89-9FBF75AF95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8A443-19AA-4190-BF63-470F6E507DE6}"/>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5" name="Footer Placeholder 4">
            <a:extLst>
              <a:ext uri="{FF2B5EF4-FFF2-40B4-BE49-F238E27FC236}">
                <a16:creationId xmlns:a16="http://schemas.microsoft.com/office/drawing/2014/main" id="{14D21D86-91B3-4E06-AA96-155884E0E7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1A0314-0123-4DC9-8FDA-B732B4D78722}"/>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172267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4A97E-0F2D-49B9-8AD1-AF2399ECF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45E28-17D8-4921-B476-3DFF796ECD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46105-EA12-44AE-A5BA-53341FAAA7D7}"/>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5" name="Footer Placeholder 4">
            <a:extLst>
              <a:ext uri="{FF2B5EF4-FFF2-40B4-BE49-F238E27FC236}">
                <a16:creationId xmlns:a16="http://schemas.microsoft.com/office/drawing/2014/main" id="{6F1DDEF3-32F7-4B39-9341-19FC014CF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94C527-6B1F-408D-933B-91C27B94EDDD}"/>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342897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CB1A-2866-4955-85DE-5941BBCA87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F524FB-3E23-4559-8D33-DB95756A22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722A91-350D-4B12-BC87-B19E431CCF44}"/>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5" name="Footer Placeholder 4">
            <a:extLst>
              <a:ext uri="{FF2B5EF4-FFF2-40B4-BE49-F238E27FC236}">
                <a16:creationId xmlns:a16="http://schemas.microsoft.com/office/drawing/2014/main" id="{7A56A08B-923F-41B6-A452-6461046E4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05930-FCD4-4851-8F06-D2F55D9DB738}"/>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332975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77A59-A377-4A42-B51A-D19A6A2583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31414A-0893-4172-8EE0-AB93466290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7C4858-8973-4B80-A77E-CEDF9823C2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C2914-3F33-4B55-AB02-CFE6C8CCE0A0}"/>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6" name="Footer Placeholder 5">
            <a:extLst>
              <a:ext uri="{FF2B5EF4-FFF2-40B4-BE49-F238E27FC236}">
                <a16:creationId xmlns:a16="http://schemas.microsoft.com/office/drawing/2014/main" id="{2C648519-8B69-4323-B2BB-A57C5F17F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A88FA-C241-4A06-B57C-D2B43D9F95A2}"/>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169326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870-10DD-4D9B-913B-5E95BB44F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EE829C-BF4B-4C27-AF8A-7BDDA57CF6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F38143-69FF-4A45-8D5E-07E0718E7F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E4AFC7-DDF8-4D45-BF41-EA62749157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8AD947-5AA5-415C-855D-BB6F68F3DB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56EE74-BD1A-4D51-AD35-3B246BAB6ACB}"/>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8" name="Footer Placeholder 7">
            <a:extLst>
              <a:ext uri="{FF2B5EF4-FFF2-40B4-BE49-F238E27FC236}">
                <a16:creationId xmlns:a16="http://schemas.microsoft.com/office/drawing/2014/main" id="{EB4B1F8F-CD9F-4DBE-A970-B8CB48EF17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0CF700-7F68-42A2-B612-48FB449D3194}"/>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2187876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10AF-219A-469A-BECA-5F04145CB9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26B8D3-6F95-45C2-AC96-DAAE7F951429}"/>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4" name="Footer Placeholder 3">
            <a:extLst>
              <a:ext uri="{FF2B5EF4-FFF2-40B4-BE49-F238E27FC236}">
                <a16:creationId xmlns:a16="http://schemas.microsoft.com/office/drawing/2014/main" id="{5DB5A667-A97F-4D6B-A2DF-2F183711A4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B047B0-A461-4EFE-846A-80C58D115B25}"/>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4243719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71E232-E23E-4B6E-99C8-5A420CC30C06}"/>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3" name="Footer Placeholder 2">
            <a:extLst>
              <a:ext uri="{FF2B5EF4-FFF2-40B4-BE49-F238E27FC236}">
                <a16:creationId xmlns:a16="http://schemas.microsoft.com/office/drawing/2014/main" id="{175D4A31-CD1C-4B3D-859C-73E0E043EB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9DA94B-9E1A-45FC-BA27-159B701486AE}"/>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346854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C01B-11BD-425A-BDC6-0CABD4AE6E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1AD6C9-BA9A-4787-A90C-9A169BAD19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BB5F95-C9CA-464D-B770-62CCB4AEB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3DFC76-C1E1-474D-955A-486B6301CF3C}"/>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6" name="Footer Placeholder 5">
            <a:extLst>
              <a:ext uri="{FF2B5EF4-FFF2-40B4-BE49-F238E27FC236}">
                <a16:creationId xmlns:a16="http://schemas.microsoft.com/office/drawing/2014/main" id="{32321293-300B-4B72-8485-C3068E97F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F66DF9-5F41-4AFF-A7BA-741B9FCE65E2}"/>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146649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3C8EA-5FE1-45B6-97CA-2A633AE271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74E979-0456-4BCA-B424-7A3A2B57D6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953F23-BE69-4D3E-A0A3-9CE4BACCC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33A53-1A6F-4FAF-A9F5-C4AE1A493A1D}"/>
              </a:ext>
            </a:extLst>
          </p:cNvPr>
          <p:cNvSpPr>
            <a:spLocks noGrp="1"/>
          </p:cNvSpPr>
          <p:nvPr>
            <p:ph type="dt" sz="half" idx="10"/>
          </p:nvPr>
        </p:nvSpPr>
        <p:spPr/>
        <p:txBody>
          <a:bodyPr/>
          <a:lstStyle/>
          <a:p>
            <a:fld id="{45D0A741-4387-4770-BB3A-16BD9FE28855}" type="datetimeFigureOut">
              <a:rPr lang="en-US" smtClean="0"/>
              <a:t>6/7/2023</a:t>
            </a:fld>
            <a:endParaRPr lang="en-US"/>
          </a:p>
        </p:txBody>
      </p:sp>
      <p:sp>
        <p:nvSpPr>
          <p:cNvPr id="6" name="Footer Placeholder 5">
            <a:extLst>
              <a:ext uri="{FF2B5EF4-FFF2-40B4-BE49-F238E27FC236}">
                <a16:creationId xmlns:a16="http://schemas.microsoft.com/office/drawing/2014/main" id="{EEFCF2A8-0CA7-44CB-9707-D5C2D8FC4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B40C01-84BA-47B6-B972-5A07F4CAE0E9}"/>
              </a:ext>
            </a:extLst>
          </p:cNvPr>
          <p:cNvSpPr>
            <a:spLocks noGrp="1"/>
          </p:cNvSpPr>
          <p:nvPr>
            <p:ph type="sldNum" sz="quarter" idx="12"/>
          </p:nvPr>
        </p:nvSpPr>
        <p:spPr/>
        <p:txBody>
          <a:bodyPr/>
          <a:lstStyle/>
          <a:p>
            <a:fld id="{741447B2-4358-4480-A651-657592370B4D}" type="slidenum">
              <a:rPr lang="en-US" smtClean="0"/>
              <a:t>‹#›</a:t>
            </a:fld>
            <a:endParaRPr lang="en-US"/>
          </a:p>
        </p:txBody>
      </p:sp>
    </p:spTree>
    <p:extLst>
      <p:ext uri="{BB962C8B-B14F-4D97-AF65-F5344CB8AC3E}">
        <p14:creationId xmlns:p14="http://schemas.microsoft.com/office/powerpoint/2010/main" val="188915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759C13-B96A-414D-8FE3-A3767F8C92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DDEDD1-E38D-4538-BAFD-D70DA2486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43ED2C-225A-4636-9889-63765F46C9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0A741-4387-4770-BB3A-16BD9FE28855}" type="datetimeFigureOut">
              <a:rPr lang="en-US" smtClean="0"/>
              <a:t>6/7/2023</a:t>
            </a:fld>
            <a:endParaRPr lang="en-US"/>
          </a:p>
        </p:txBody>
      </p:sp>
      <p:sp>
        <p:nvSpPr>
          <p:cNvPr id="5" name="Footer Placeholder 4">
            <a:extLst>
              <a:ext uri="{FF2B5EF4-FFF2-40B4-BE49-F238E27FC236}">
                <a16:creationId xmlns:a16="http://schemas.microsoft.com/office/drawing/2014/main" id="{00D59A5A-68A9-468A-963E-725BB30BB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69A092-BFA6-4732-BE80-E6D8FD13F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447B2-4358-4480-A651-657592370B4D}" type="slidenum">
              <a:rPr lang="en-US" smtClean="0"/>
              <a:t>‹#›</a:t>
            </a:fld>
            <a:endParaRPr lang="en-US"/>
          </a:p>
        </p:txBody>
      </p:sp>
    </p:spTree>
    <p:extLst>
      <p:ext uri="{BB962C8B-B14F-4D97-AF65-F5344CB8AC3E}">
        <p14:creationId xmlns:p14="http://schemas.microsoft.com/office/powerpoint/2010/main" val="213201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590675" y="1542257"/>
            <a:ext cx="9144000" cy="2387600"/>
          </a:xfrm>
        </p:spPr>
        <p:txBody>
          <a:bodyPr>
            <a:normAutofit/>
          </a:bodyPr>
          <a:lstStyle/>
          <a:p>
            <a:r>
              <a:rPr lang="en-US" sz="6600" b="1" dirty="0">
                <a:solidFill>
                  <a:schemeClr val="bg1"/>
                </a:solidFill>
              </a:rPr>
              <a:t>Distracted Driving and Texting while driving laws</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4333876"/>
            <a:ext cx="9144000" cy="1655762"/>
          </a:xfrm>
        </p:spPr>
        <p:txBody>
          <a:bodyPr/>
          <a:lstStyle/>
          <a:p>
            <a:r>
              <a:rPr lang="en-US" dirty="0"/>
              <a:t>Presented to the Xenia City Chamber of Commerce</a:t>
            </a:r>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0101761-E1A1-4973-96BD-3BAE186880FA}"/>
              </a:ext>
            </a:extLst>
          </p:cNvPr>
          <p:cNvSpPr txBox="1"/>
          <p:nvPr/>
        </p:nvSpPr>
        <p:spPr>
          <a:xfrm>
            <a:off x="5429250" y="4792425"/>
            <a:ext cx="1466850" cy="369332"/>
          </a:xfrm>
          <a:prstGeom prst="rect">
            <a:avLst/>
          </a:prstGeom>
          <a:noFill/>
        </p:spPr>
        <p:txBody>
          <a:bodyPr wrap="square" rtlCol="0">
            <a:spAutoFit/>
          </a:bodyPr>
          <a:lstStyle/>
          <a:p>
            <a:r>
              <a:rPr lang="en-US" dirty="0"/>
              <a:t>06/07/2023</a:t>
            </a:r>
          </a:p>
        </p:txBody>
      </p:sp>
    </p:spTree>
    <p:extLst>
      <p:ext uri="{BB962C8B-B14F-4D97-AF65-F5344CB8AC3E}">
        <p14:creationId xmlns:p14="http://schemas.microsoft.com/office/powerpoint/2010/main" val="1381881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6. A person using the speaker function of the wireless device provided that the person does not hold or support the device with any part of the person’s body.</a:t>
            </a: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9433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7. Using an electronic device for navigation purposes provided they do not:</a:t>
            </a:r>
          </a:p>
          <a:p>
            <a:pPr marL="514350" indent="-514350">
              <a:buAutoNum type="alphaLcPeriod"/>
            </a:pPr>
            <a:r>
              <a:rPr lang="en-US" sz="3200" dirty="0"/>
              <a:t>Manually enter letters, number, or symbols.</a:t>
            </a:r>
          </a:p>
          <a:p>
            <a:pPr marL="514350" indent="-514350">
              <a:buAutoNum type="alphaLcPeriod"/>
            </a:pPr>
            <a:r>
              <a:rPr lang="en-US" sz="3200" dirty="0"/>
              <a:t>Hold or support the device with any part of the person’s body.</a:t>
            </a:r>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0943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8. Using a feature or function of the device with a single touch or swipe provided the person does not:</a:t>
            </a:r>
          </a:p>
          <a:p>
            <a:r>
              <a:rPr lang="en-US" sz="3600" dirty="0"/>
              <a:t>a. Manually enter letters, number, or symbols.</a:t>
            </a:r>
          </a:p>
          <a:p>
            <a:r>
              <a:rPr lang="en-US" sz="3600" dirty="0"/>
              <a:t>b. Hold or support the device with any part of the person’s body. </a:t>
            </a: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8496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9. A person operating a commercial truck while using a mobile data terminal that transmits and receives data. </a:t>
            </a: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8352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10. Operating a utility service vehicle for or on behalf of a utility, if the person is acting in response to an emergency, power outage, or circumstance that affects the health or safety of individuals.</a:t>
            </a: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999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 y="3190876"/>
            <a:ext cx="12191998" cy="3228974"/>
          </a:xfrm>
        </p:spPr>
        <p:txBody>
          <a:bodyPr>
            <a:noAutofit/>
          </a:bodyPr>
          <a:lstStyle/>
          <a:p>
            <a:r>
              <a:rPr lang="en-US" sz="3600" dirty="0"/>
              <a:t>11. Using an electronic wireless device in conjunction with a voice-operated or hands-free feature or function of the vehicle or of the device without the use of either hand except to activate, deactivate, or initiate the feature with a single touch or swipe provided the person doesn’t hold or support the device with any part of the person’s body</a:t>
            </a: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4646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 y="3190876"/>
            <a:ext cx="12191998" cy="3228974"/>
          </a:xfrm>
        </p:spPr>
        <p:txBody>
          <a:bodyPr>
            <a:noAutofit/>
          </a:bodyPr>
          <a:lstStyle/>
          <a:p>
            <a:r>
              <a:rPr lang="en-US" sz="3600" dirty="0"/>
              <a:t>12. Using technology that physically or electronically integrates the device into the motor vehicle, provided the person does not:</a:t>
            </a:r>
          </a:p>
          <a:p>
            <a:pPr marL="742950" indent="-742950">
              <a:buAutoNum type="alphaLcPeriod"/>
            </a:pPr>
            <a:r>
              <a:rPr lang="en-US" sz="3600" dirty="0"/>
              <a:t>Manually enter letters, numbers, or symbols.</a:t>
            </a:r>
          </a:p>
          <a:p>
            <a:pPr marL="514350" indent="-514350">
              <a:buAutoNum type="alphaLcPeriod"/>
            </a:pPr>
            <a:r>
              <a:rPr lang="en-US" sz="3600" dirty="0"/>
              <a:t>Hold or support the </a:t>
            </a:r>
            <a:r>
              <a:rPr lang="en-US" sz="3600"/>
              <a:t>device with any part of the person’s body.</a:t>
            </a: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436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 y="3190876"/>
            <a:ext cx="12191998" cy="3228974"/>
          </a:xfrm>
        </p:spPr>
        <p:txBody>
          <a:bodyPr>
            <a:noAutofit/>
          </a:bodyPr>
          <a:lstStyle/>
          <a:p>
            <a:r>
              <a:rPr lang="en-US" sz="3600" dirty="0"/>
              <a:t>13. A person storing an electronic wireless device in a holster, harness, or article of clothing on the person’s body.</a:t>
            </a: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2353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524000" y="3309405"/>
            <a:ext cx="9144000" cy="1122363"/>
          </a:xfrm>
        </p:spPr>
        <p:txBody>
          <a:bodyPr>
            <a:noAutofit/>
          </a:bodyPr>
          <a:lstStyle/>
          <a:p>
            <a:r>
              <a:rPr lang="en-US" sz="9600" dirty="0"/>
              <a:t>Questions</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3248026" y="1814513"/>
            <a:ext cx="12191998" cy="3228974"/>
          </a:xfrm>
        </p:spPr>
        <p:txBody>
          <a:bodyPr>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96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0955CAD-4D87-4676-B22E-00D95C5CFA06}"/>
              </a:ext>
            </a:extLst>
          </p:cNvPr>
          <p:cNvSpPr txBox="1"/>
          <p:nvPr/>
        </p:nvSpPr>
        <p:spPr>
          <a:xfrm>
            <a:off x="1480543" y="461736"/>
            <a:ext cx="723900" cy="1569660"/>
          </a:xfrm>
          <a:prstGeom prst="rect">
            <a:avLst/>
          </a:prstGeom>
          <a:noFill/>
        </p:spPr>
        <p:txBody>
          <a:bodyPr wrap="square" rtlCol="0">
            <a:spAutoFit/>
          </a:bodyPr>
          <a:lstStyle/>
          <a:p>
            <a:r>
              <a:rPr lang="en-US" sz="9600" dirty="0">
                <a:solidFill>
                  <a:schemeClr val="bg1"/>
                </a:solidFill>
              </a:rPr>
              <a:t>?</a:t>
            </a:r>
          </a:p>
        </p:txBody>
      </p:sp>
      <p:sp>
        <p:nvSpPr>
          <p:cNvPr id="7" name="TextBox 6">
            <a:extLst>
              <a:ext uri="{FF2B5EF4-FFF2-40B4-BE49-F238E27FC236}">
                <a16:creationId xmlns:a16="http://schemas.microsoft.com/office/drawing/2014/main" id="{CA7813B9-5255-41DE-BFC8-EBA831DB3BF9}"/>
              </a:ext>
            </a:extLst>
          </p:cNvPr>
          <p:cNvSpPr txBox="1"/>
          <p:nvPr/>
        </p:nvSpPr>
        <p:spPr>
          <a:xfrm>
            <a:off x="5650706" y="5043487"/>
            <a:ext cx="7720012" cy="1569660"/>
          </a:xfrm>
          <a:prstGeom prst="rect">
            <a:avLst/>
          </a:prstGeom>
          <a:noFill/>
        </p:spPr>
        <p:txBody>
          <a:bodyPr wrap="square">
            <a:spAutoFit/>
          </a:bodyPr>
          <a:lstStyle/>
          <a:p>
            <a:r>
              <a:rPr lang="en-US" sz="9600" dirty="0">
                <a:solidFill>
                  <a:schemeClr val="bg1"/>
                </a:solidFill>
              </a:rPr>
              <a:t>?</a:t>
            </a:r>
          </a:p>
        </p:txBody>
      </p:sp>
      <p:sp>
        <p:nvSpPr>
          <p:cNvPr id="11" name="TextBox 10">
            <a:extLst>
              <a:ext uri="{FF2B5EF4-FFF2-40B4-BE49-F238E27FC236}">
                <a16:creationId xmlns:a16="http://schemas.microsoft.com/office/drawing/2014/main" id="{67CE3CFA-2518-4FC6-A188-635BEE79B6BC}"/>
              </a:ext>
            </a:extLst>
          </p:cNvPr>
          <p:cNvSpPr txBox="1"/>
          <p:nvPr/>
        </p:nvSpPr>
        <p:spPr>
          <a:xfrm>
            <a:off x="6380558" y="294949"/>
            <a:ext cx="7720012"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schemeClr val="bg1"/>
                </a:solidFill>
                <a:effectLst/>
                <a:uLnTx/>
                <a:uFillTx/>
                <a:latin typeface="Calibri" panose="020F0502020204030204"/>
                <a:ea typeface="+mn-ea"/>
                <a:cs typeface="+mn-cs"/>
              </a:rPr>
              <a:t>?</a:t>
            </a:r>
          </a:p>
        </p:txBody>
      </p:sp>
      <p:sp>
        <p:nvSpPr>
          <p:cNvPr id="13" name="TextBox 12">
            <a:extLst>
              <a:ext uri="{FF2B5EF4-FFF2-40B4-BE49-F238E27FC236}">
                <a16:creationId xmlns:a16="http://schemas.microsoft.com/office/drawing/2014/main" id="{652B1375-B3DD-4321-8858-B7367966B775}"/>
              </a:ext>
            </a:extLst>
          </p:cNvPr>
          <p:cNvSpPr txBox="1"/>
          <p:nvPr/>
        </p:nvSpPr>
        <p:spPr>
          <a:xfrm>
            <a:off x="10498931" y="5063093"/>
            <a:ext cx="7720012" cy="1569660"/>
          </a:xfrm>
          <a:prstGeom prst="rect">
            <a:avLst/>
          </a:prstGeom>
          <a:noFill/>
        </p:spPr>
        <p:txBody>
          <a:bodyPr wrap="square">
            <a:spAutoFit/>
          </a:bodyPr>
          <a:lstStyle/>
          <a:p>
            <a:r>
              <a:rPr lang="en-US" sz="9600" dirty="0">
                <a:solidFill>
                  <a:schemeClr val="bg1"/>
                </a:solidFill>
              </a:rPr>
              <a:t>?</a:t>
            </a:r>
          </a:p>
        </p:txBody>
      </p:sp>
      <p:sp>
        <p:nvSpPr>
          <p:cNvPr id="15" name="TextBox 14">
            <a:extLst>
              <a:ext uri="{FF2B5EF4-FFF2-40B4-BE49-F238E27FC236}">
                <a16:creationId xmlns:a16="http://schemas.microsoft.com/office/drawing/2014/main" id="{21E9772E-9924-4489-87AE-3DB617BDDD3E}"/>
              </a:ext>
            </a:extLst>
          </p:cNvPr>
          <p:cNvSpPr txBox="1"/>
          <p:nvPr/>
        </p:nvSpPr>
        <p:spPr>
          <a:xfrm>
            <a:off x="992981" y="4214885"/>
            <a:ext cx="7720012" cy="1569660"/>
          </a:xfrm>
          <a:prstGeom prst="rect">
            <a:avLst/>
          </a:prstGeom>
          <a:noFill/>
        </p:spPr>
        <p:txBody>
          <a:bodyPr wrap="square">
            <a:spAutoFit/>
          </a:bodyPr>
          <a:lstStyle/>
          <a:p>
            <a:r>
              <a:rPr lang="en-US" sz="9600" dirty="0">
                <a:solidFill>
                  <a:schemeClr val="bg1"/>
                </a:solidFill>
              </a:rPr>
              <a:t>?</a:t>
            </a:r>
          </a:p>
        </p:txBody>
      </p:sp>
      <p:sp>
        <p:nvSpPr>
          <p:cNvPr id="17" name="TextBox 16">
            <a:extLst>
              <a:ext uri="{FF2B5EF4-FFF2-40B4-BE49-F238E27FC236}">
                <a16:creationId xmlns:a16="http://schemas.microsoft.com/office/drawing/2014/main" id="{29805CE5-300B-40EA-84D0-98B499E9DA0D}"/>
              </a:ext>
            </a:extLst>
          </p:cNvPr>
          <p:cNvSpPr txBox="1"/>
          <p:nvPr/>
        </p:nvSpPr>
        <p:spPr>
          <a:xfrm>
            <a:off x="3998119" y="1450308"/>
            <a:ext cx="9110662" cy="1569660"/>
          </a:xfrm>
          <a:prstGeom prst="rect">
            <a:avLst/>
          </a:prstGeom>
          <a:noFill/>
        </p:spPr>
        <p:txBody>
          <a:bodyPr wrap="square">
            <a:spAutoFit/>
          </a:bodyPr>
          <a:lstStyle/>
          <a:p>
            <a:r>
              <a:rPr lang="en-US" sz="9600" dirty="0">
                <a:solidFill>
                  <a:schemeClr val="bg1"/>
                </a:solidFill>
              </a:rPr>
              <a:t>?</a:t>
            </a:r>
          </a:p>
        </p:txBody>
      </p:sp>
    </p:spTree>
    <p:extLst>
      <p:ext uri="{BB962C8B-B14F-4D97-AF65-F5344CB8AC3E}">
        <p14:creationId xmlns:p14="http://schemas.microsoft.com/office/powerpoint/2010/main" val="362707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524000" y="1122363"/>
            <a:ext cx="9144000" cy="1122363"/>
          </a:xfrm>
        </p:spPr>
        <p:txBody>
          <a:bodyPr>
            <a:normAutofit/>
          </a:bodyPr>
          <a:lstStyle/>
          <a:p>
            <a:r>
              <a:rPr lang="en-US" sz="4800" dirty="0">
                <a:solidFill>
                  <a:schemeClr val="bg1"/>
                </a:solidFill>
              </a:rPr>
              <a:t>Distracted Driving (O.R.C. 4511.991)</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2352676"/>
            <a:ext cx="9144000" cy="4314824"/>
          </a:xfrm>
        </p:spPr>
        <p:txBody>
          <a:bodyPr>
            <a:noAutofit/>
          </a:bodyPr>
          <a:lstStyle/>
          <a:p>
            <a:r>
              <a:rPr lang="en-US" sz="3200" dirty="0"/>
              <a:t>“Distracted” means doing either of the following while operating a vehicle:</a:t>
            </a:r>
          </a:p>
          <a:p>
            <a:endParaRPr lang="en-US" sz="3200" dirty="0"/>
          </a:p>
          <a:p>
            <a:pPr marL="457200" indent="-457200">
              <a:buAutoNum type="alphaLcPeriod"/>
            </a:pPr>
            <a:r>
              <a:rPr lang="en-US" sz="3200" dirty="0"/>
              <a:t>Using an Electronic Wireless Communication Device</a:t>
            </a:r>
          </a:p>
          <a:p>
            <a:pPr marL="457200" indent="-457200">
              <a:buAutoNum type="alphaLcPeriod"/>
            </a:pPr>
            <a:r>
              <a:rPr lang="en-US" sz="3200" dirty="0"/>
              <a:t>Engaging in any activity that is not necessary to the operation of a vehicle and impairs, or reasonably would be expected to impair, the ability of the operator to drive the vehicle safely.</a:t>
            </a:r>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0608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524000" y="1122363"/>
            <a:ext cx="9144000" cy="1122363"/>
          </a:xfrm>
        </p:spPr>
        <p:txBody>
          <a:bodyPr>
            <a:normAutofit/>
          </a:bodyPr>
          <a:lstStyle/>
          <a:p>
            <a:r>
              <a:rPr lang="en-US" sz="4800" dirty="0">
                <a:solidFill>
                  <a:schemeClr val="bg1"/>
                </a:solidFill>
              </a:rPr>
              <a:t>Distracted Driving (O.R.C. 4511.991)</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200" dirty="0"/>
              <a:t>Exceptions:</a:t>
            </a:r>
          </a:p>
          <a:p>
            <a:r>
              <a:rPr lang="en-US" sz="3200" dirty="0"/>
              <a:t>1. Wearing an earphone or earplug (see 4511.84)</a:t>
            </a:r>
          </a:p>
          <a:p>
            <a:r>
              <a:rPr lang="en-US" sz="3200" dirty="0"/>
              <a:t>2. Utility Service Vehicle acting in response to emergency</a:t>
            </a:r>
          </a:p>
          <a:p>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825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a:bodyPr>
          <a:lstStyle/>
          <a:p>
            <a:r>
              <a:rPr lang="en-US" sz="4400" dirty="0">
                <a:solidFill>
                  <a:schemeClr val="bg1"/>
                </a:solidFill>
              </a:rPr>
              <a:t>Driving while texting (O.R.C. 4511.204)</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No person shall operate a motor vehicle…on any street, highway, or property open to the public for vehicular traffic while using, holding, or physically supporting with any part of the person’s body an electronic wireless communications device.</a:t>
            </a:r>
          </a:p>
          <a:p>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953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a:bodyPr>
          <a:lstStyle/>
          <a:p>
            <a:r>
              <a:rPr lang="en-US" sz="4400" dirty="0">
                <a:solidFill>
                  <a:schemeClr val="bg1"/>
                </a:solidFill>
              </a:rPr>
              <a:t>Driving while texting Exceptions</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1. Using device to make contract, for emergency purposes w/ Law Enforcement, Hospital, Healthcare provider,  Fire Department, or similar emergency agency</a:t>
            </a:r>
          </a:p>
          <a:p>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42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2. Driving a public safety vehicle in the course of person’s duties</a:t>
            </a: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160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3. When the person’s motor vehicle is:</a:t>
            </a:r>
          </a:p>
          <a:p>
            <a:pPr marL="742950" indent="-742950">
              <a:buAutoNum type="alphaLcPeriod"/>
            </a:pPr>
            <a:r>
              <a:rPr lang="en-US" sz="3600" dirty="0"/>
              <a:t>Stationary and is outside a lane of travel.</a:t>
            </a:r>
          </a:p>
          <a:p>
            <a:pPr marL="742950" indent="-742950">
              <a:buAutoNum type="alphaLcPeriod"/>
            </a:pPr>
            <a:r>
              <a:rPr lang="en-US" sz="3600" dirty="0"/>
              <a:t>At a traffic control signal (red light) that is currently directing traffic to stop</a:t>
            </a:r>
          </a:p>
          <a:p>
            <a:pPr marL="742950" indent="-742950">
              <a:buAutoNum type="alphaLcPeriod"/>
            </a:pPr>
            <a:r>
              <a:rPr lang="en-US" sz="3600" dirty="0"/>
              <a:t>Parked on a road or highway due to an emergency or road closure</a:t>
            </a:r>
          </a:p>
          <a:p>
            <a:pPr marL="742950" indent="-742950">
              <a:buAutoNum type="alphaLcPeriod"/>
            </a:pPr>
            <a:endParaRPr lang="en-US" sz="3600" dirty="0"/>
          </a:p>
          <a:p>
            <a:pPr marL="514350" indent="-514350">
              <a:buAutoNum type="alphaLcPeriod"/>
            </a:pP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803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4. Using and holding an electronic wireless device directly near the person’s ear for the purpose of making, receiving, or conducting a telephone call.</a:t>
            </a:r>
          </a:p>
          <a:p>
            <a:r>
              <a:rPr lang="en-US" sz="3600" dirty="0"/>
              <a:t>a. Cannot enter letters, number, or symbols.</a:t>
            </a:r>
          </a:p>
          <a:p>
            <a:pPr marL="514350" indent="-514350">
              <a:buAutoNum type="alphaLcPeriod"/>
            </a:pP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6673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5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2C2-0385-432E-A999-E1C3215C45CC}"/>
              </a:ext>
            </a:extLst>
          </p:cNvPr>
          <p:cNvSpPr>
            <a:spLocks noGrp="1"/>
          </p:cNvSpPr>
          <p:nvPr>
            <p:ph type="ctrTitle"/>
          </p:nvPr>
        </p:nvSpPr>
        <p:spPr>
          <a:xfrm>
            <a:off x="1743075" y="1522413"/>
            <a:ext cx="9144000" cy="1122363"/>
          </a:xfrm>
        </p:spPr>
        <p:txBody>
          <a:bodyPr>
            <a:normAutofit fontScale="90000"/>
          </a:bodyPr>
          <a:lstStyle/>
          <a:p>
            <a:r>
              <a:rPr lang="en-US" sz="4400" dirty="0">
                <a:solidFill>
                  <a:schemeClr val="bg1"/>
                </a:solidFill>
              </a:rPr>
              <a:t>Driving while texting Exceptions (continued)</a:t>
            </a:r>
          </a:p>
        </p:txBody>
      </p:sp>
      <p:sp>
        <p:nvSpPr>
          <p:cNvPr id="3" name="Subtitle 2">
            <a:extLst>
              <a:ext uri="{FF2B5EF4-FFF2-40B4-BE49-F238E27FC236}">
                <a16:creationId xmlns:a16="http://schemas.microsoft.com/office/drawing/2014/main" id="{0BBE0483-ED9F-48B2-AE9B-477FD5B12E2E}"/>
              </a:ext>
            </a:extLst>
          </p:cNvPr>
          <p:cNvSpPr>
            <a:spLocks noGrp="1"/>
          </p:cNvSpPr>
          <p:nvPr>
            <p:ph type="subTitle" idx="1"/>
          </p:nvPr>
        </p:nvSpPr>
        <p:spPr>
          <a:xfrm>
            <a:off x="1524000" y="3190876"/>
            <a:ext cx="9144000" cy="4314824"/>
          </a:xfrm>
        </p:spPr>
        <p:txBody>
          <a:bodyPr>
            <a:noAutofit/>
          </a:bodyPr>
          <a:lstStyle/>
          <a:p>
            <a:r>
              <a:rPr lang="en-US" sz="3600" dirty="0"/>
              <a:t>5. Receiving wireless messages regarding the operation or navigation of a motor vehicle; safety-related information, including emergency, traffic, or weather alerts provided that the person does not hold or support the device with any part of the person’s body.</a:t>
            </a:r>
          </a:p>
          <a:p>
            <a:pPr marL="514350" indent="-514350">
              <a:buAutoNum type="alphaLcPeriod"/>
            </a:pPr>
            <a:endParaRPr lang="en-US" sz="3200" dirty="0"/>
          </a:p>
        </p:txBody>
      </p:sp>
      <p:sp>
        <p:nvSpPr>
          <p:cNvPr id="4" name="Rectangle 3">
            <a:extLst>
              <a:ext uri="{FF2B5EF4-FFF2-40B4-BE49-F238E27FC236}">
                <a16:creationId xmlns:a16="http://schemas.microsoft.com/office/drawing/2014/main" id="{E0D39771-5C40-4E4D-A539-5CABD33CC8A7}"/>
              </a:ext>
            </a:extLst>
          </p:cNvPr>
          <p:cNvSpPr/>
          <p:nvPr/>
        </p:nvSpPr>
        <p:spPr>
          <a:xfrm>
            <a:off x="8467725" y="0"/>
            <a:ext cx="3724274" cy="112236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2770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746</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Distracted Driving and Texting while driving laws</vt:lpstr>
      <vt:lpstr>Distracted Driving (O.R.C. 4511.991)</vt:lpstr>
      <vt:lpstr>Distracted Driving (O.R.C. 4511.991)</vt:lpstr>
      <vt:lpstr>Driving while texting (O.R.C. 4511.204)</vt:lpstr>
      <vt:lpstr>Driving while texting Exceptions</vt:lpstr>
      <vt:lpstr>Driving while texting Exceptions (continued)</vt:lpstr>
      <vt:lpstr>Driving while texting Exceptions (continued)</vt:lpstr>
      <vt:lpstr>Driving while texting Exceptions (continued)</vt:lpstr>
      <vt:lpstr>Driving while texting Exceptions (continued)</vt:lpstr>
      <vt:lpstr>Driving while texting Exceptions (continued)</vt:lpstr>
      <vt:lpstr>Driving while texting Exceptions (continued)</vt:lpstr>
      <vt:lpstr>Driving while texting Exceptions (continued)</vt:lpstr>
      <vt:lpstr>Driving while texting Exceptions (continued)</vt:lpstr>
      <vt:lpstr>Driving while texting Exceptions (continued)</vt:lpstr>
      <vt:lpstr>Driving while texting Exceptions (continued)</vt:lpstr>
      <vt:lpstr>Driving while texting Exceptions (continued)</vt:lpstr>
      <vt:lpstr>Driving while texting Exceptions (continued)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Distracted Driving and Texting while driving laws</dc:title>
  <dc:creator>Milstead, Richard</dc:creator>
  <cp:lastModifiedBy>Donna Saraga</cp:lastModifiedBy>
  <cp:revision>7</cp:revision>
  <dcterms:created xsi:type="dcterms:W3CDTF">2023-04-19T16:05:39Z</dcterms:created>
  <dcterms:modified xsi:type="dcterms:W3CDTF">2023-06-07T13:26:49Z</dcterms:modified>
</cp:coreProperties>
</file>